
<file path=[Content_Types].xml><?xml version="1.0" encoding="utf-8"?>
<Types xmlns="http://schemas.openxmlformats.org/package/2006/content-types">
  <Default Extension="png" ContentType="image/png"/>
  <Default Extension="mp3" ContentType="audio/m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5" r:id="rId22"/>
  </p:sldIdLst>
  <p:sldSz cx="9144000" cy="5143500" type="screen16x9"/>
  <p:notesSz cx="6858000" cy="9144000"/>
  <p:embeddedFontLst>
    <p:embeddedFont>
      <p:font typeface="Maven Pro" panose="020B0604020202020204" charset="0"/>
      <p:regular r:id="rId24"/>
      <p:bold r:id="rId25"/>
    </p:embeddedFont>
    <p:embeddedFont>
      <p:font typeface="Lustria"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6040236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7951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8702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2939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33110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9674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39696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85176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Most fields of study require any respectable research article to be published in a research journal. In computer science, most respectable publications are not found in research journals, but in conference style publications.</a:t>
            </a:r>
          </a:p>
        </p:txBody>
      </p:sp>
    </p:spTree>
    <p:extLst>
      <p:ext uri="{BB962C8B-B14F-4D97-AF65-F5344CB8AC3E}">
        <p14:creationId xmlns:p14="http://schemas.microsoft.com/office/powerpoint/2010/main" val="187067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499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Publications through research conferences are rooted from the conception of computer science. Schools and research institutions had to hold conferences where researchers would present their ideas to eachother inorder for the researchers to get feedback from the community, since senior computer scientists did not exist this early on in the field of study.</a:t>
            </a:r>
          </a:p>
        </p:txBody>
      </p:sp>
    </p:spTree>
    <p:extLst>
      <p:ext uri="{BB962C8B-B14F-4D97-AF65-F5344CB8AC3E}">
        <p14:creationId xmlns:p14="http://schemas.microsoft.com/office/powerpoint/2010/main" val="4083487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To date, conference publications are still favored over journal publications. While it has just been a result of tradition, scientists argue that the field needs a transition away from conference publications and into journal publications because of the benefits from the peer review process. Although the benefits of publishing in journals are great, the culture of computer science will likely take a while before changing to more journal based publications.</a:t>
            </a:r>
          </a:p>
        </p:txBody>
      </p:sp>
    </p:spTree>
    <p:extLst>
      <p:ext uri="{BB962C8B-B14F-4D97-AF65-F5344CB8AC3E}">
        <p14:creationId xmlns:p14="http://schemas.microsoft.com/office/powerpoint/2010/main" val="423126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62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Citation Sequence - Citations appear in the End Reference in the order they appeared in the text.</a:t>
            </a:r>
          </a:p>
          <a:p>
            <a:pPr lvl="0" rtl="0">
              <a:spcBef>
                <a:spcPts val="0"/>
              </a:spcBef>
              <a:buNone/>
            </a:pPr>
            <a:endParaRPr/>
          </a:p>
          <a:p>
            <a:pPr lvl="0" rtl="0">
              <a:spcBef>
                <a:spcPts val="0"/>
              </a:spcBef>
              <a:buNone/>
            </a:pPr>
            <a:r>
              <a:rPr lang="en"/>
              <a:t>Name-Year - Citations appear by the year, beginning with the earliest source. If more than two sources are of the same year, then they would be ordered by alphabetical order.</a:t>
            </a:r>
          </a:p>
          <a:p>
            <a:pPr lvl="0" rtl="0">
              <a:spcBef>
                <a:spcPts val="0"/>
              </a:spcBef>
              <a:buNone/>
            </a:pPr>
            <a:endParaRPr/>
          </a:p>
          <a:p>
            <a:pPr lvl="0" rtl="0">
              <a:spcBef>
                <a:spcPts val="0"/>
              </a:spcBef>
              <a:buNone/>
            </a:pPr>
            <a:r>
              <a:rPr lang="en"/>
              <a:t>Citation-Name - All sources are organized by alphabetical order regardless of everything else.</a:t>
            </a:r>
          </a:p>
          <a:p>
            <a:pPr lvl="0" rtl="0">
              <a:spcBef>
                <a:spcPts val="0"/>
              </a:spcBef>
              <a:buNone/>
            </a:pPr>
            <a:endParaRPr/>
          </a:p>
          <a:p>
            <a:pPr lvl="0" rtl="0">
              <a:spcBef>
                <a:spcPts val="0"/>
              </a:spcBef>
              <a:buNone/>
            </a:pPr>
            <a:r>
              <a:rPr lang="en"/>
              <a:t>ACM - Specific format in which the sources are sorted by the authors last name in alphabetical order.</a:t>
            </a:r>
          </a:p>
          <a:p>
            <a:pPr lvl="0" rtl="0">
              <a:spcBef>
                <a:spcPts val="0"/>
              </a:spcBef>
              <a:buNone/>
            </a:pPr>
            <a:r>
              <a:rPr lang="en"/>
              <a:t>The URL is likely to be put in this section because of various reasons (explain it!)</a:t>
            </a:r>
          </a:p>
          <a:p>
            <a:pPr lvl="0" rtl="0">
              <a:spcBef>
                <a:spcPts val="0"/>
              </a:spcBef>
              <a:buNone/>
            </a:pPr>
            <a:endParaRPr/>
          </a:p>
          <a:p>
            <a:pPr lvl="0">
              <a:spcBef>
                <a:spcPts val="0"/>
              </a:spcBef>
              <a:buNone/>
            </a:pPr>
            <a:r>
              <a:rPr lang="en"/>
              <a:t>~GROUP! If you feel like you need to change anything, go ahead and do so  (Delete this line)</a:t>
            </a:r>
          </a:p>
        </p:txBody>
      </p:sp>
    </p:spTree>
    <p:extLst>
      <p:ext uri="{BB962C8B-B14F-4D97-AF65-F5344CB8AC3E}">
        <p14:creationId xmlns:p14="http://schemas.microsoft.com/office/powerpoint/2010/main" val="3765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876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1280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1162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6652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2568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7520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9834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endParaRPr/>
          </a:p>
        </p:txBody>
      </p:sp>
      <p:sp>
        <p:nvSpPr>
          <p:cNvPr id="61" name="Shape 61"/>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endParaRPr/>
          </a:p>
        </p:txBody>
      </p:sp>
      <p:pic>
        <p:nvPicPr>
          <p:cNvPr id="62" name="Shape 62"/>
          <p:cNvPicPr preferRelativeResize="0"/>
          <p:nvPr/>
        </p:nvPicPr>
        <p:blipFill rotWithShape="1">
          <a:blip r:embed="rId3">
            <a:alphaModFix/>
          </a:blip>
          <a:srcRect l="5555" r="5555"/>
          <a:stretch/>
        </p:blipFill>
        <p:spPr>
          <a:xfrm>
            <a:off x="0" y="0"/>
            <a:ext cx="9144000" cy="5143500"/>
          </a:xfrm>
          <a:prstGeom prst="rect">
            <a:avLst/>
          </a:prstGeom>
          <a:noFill/>
          <a:ln>
            <a:noFill/>
          </a:ln>
        </p:spPr>
      </p:pic>
      <p:sp>
        <p:nvSpPr>
          <p:cNvPr id="63" name="Shape 63"/>
          <p:cNvSpPr/>
          <p:nvPr/>
        </p:nvSpPr>
        <p:spPr>
          <a:xfrm>
            <a:off x="4758950" y="0"/>
            <a:ext cx="4398299" cy="5143499"/>
          </a:xfrm>
          <a:prstGeom prst="rect">
            <a:avLst/>
          </a:prstGeom>
          <a:solidFill>
            <a:srgbClr val="091C57">
              <a:alpha val="5808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600">
                <a:solidFill>
                  <a:srgbClr val="FFFFFF"/>
                </a:solidFill>
              </a:rPr>
              <a:t>Computer Science and Engineering</a:t>
            </a:r>
          </a:p>
          <a:p>
            <a:pPr lvl="0" algn="ctr" rtl="0">
              <a:spcBef>
                <a:spcPts val="0"/>
              </a:spcBef>
              <a:buNone/>
            </a:pPr>
            <a:r>
              <a:rPr lang="en" sz="2400">
                <a:solidFill>
                  <a:srgbClr val="FFFFFF"/>
                </a:solidFill>
              </a:rPr>
              <a:t>Discipline Discourse</a:t>
            </a:r>
          </a:p>
          <a:p>
            <a:pPr lvl="0" algn="ctr" rtl="0">
              <a:spcBef>
                <a:spcPts val="0"/>
              </a:spcBef>
              <a:buNone/>
            </a:pPr>
            <a:endParaRPr sz="3600">
              <a:solidFill>
                <a:srgbClr val="FFFFFF"/>
              </a:solidFill>
            </a:endParaRPr>
          </a:p>
          <a:p>
            <a:pPr lvl="0" algn="ctr" rtl="0">
              <a:spcBef>
                <a:spcPts val="0"/>
              </a:spcBef>
              <a:buNone/>
            </a:pPr>
            <a:endParaRPr sz="3600">
              <a:solidFill>
                <a:srgbClr val="FFFFFF"/>
              </a:solidFill>
            </a:endParaRPr>
          </a:p>
          <a:p>
            <a:pPr lvl="0" algn="ctr" rtl="0">
              <a:spcBef>
                <a:spcPts val="0"/>
              </a:spcBef>
              <a:buNone/>
            </a:pPr>
            <a:endParaRPr sz="3600">
              <a:solidFill>
                <a:srgbClr val="FFFFFF"/>
              </a:solidFill>
            </a:endParaRPr>
          </a:p>
          <a:p>
            <a:pPr lvl="0" algn="ctr" rtl="0">
              <a:spcBef>
                <a:spcPts val="0"/>
              </a:spcBef>
              <a:buNone/>
            </a:pPr>
            <a:r>
              <a:rPr lang="en" sz="1800">
                <a:solidFill>
                  <a:srgbClr val="FFFFFF"/>
                </a:solidFill>
              </a:rPr>
              <a:t>Jesus Gonzalez</a:t>
            </a:r>
          </a:p>
          <a:p>
            <a:pPr lvl="0" algn="ctr" rtl="0">
              <a:spcBef>
                <a:spcPts val="0"/>
              </a:spcBef>
              <a:buNone/>
            </a:pPr>
            <a:r>
              <a:rPr lang="en" sz="1800">
                <a:solidFill>
                  <a:srgbClr val="FFFFFF"/>
                </a:solidFill>
              </a:rPr>
              <a:t>Kelvin Lam</a:t>
            </a:r>
          </a:p>
          <a:p>
            <a:pPr lvl="0" algn="ctr" rtl="0">
              <a:spcBef>
                <a:spcPts val="0"/>
              </a:spcBef>
              <a:buNone/>
            </a:pPr>
            <a:r>
              <a:rPr lang="en" sz="1800">
                <a:solidFill>
                  <a:srgbClr val="FFFFFF"/>
                </a:solidFill>
              </a:rPr>
              <a:t>Rolly Padua</a:t>
            </a:r>
          </a:p>
          <a:p>
            <a:pPr lvl="0" algn="ctr" rtl="0">
              <a:spcBef>
                <a:spcPts val="0"/>
              </a:spcBef>
              <a:buNone/>
            </a:pPr>
            <a:r>
              <a:rPr lang="en" sz="1800">
                <a:solidFill>
                  <a:srgbClr val="FFFFFF"/>
                </a:solidFill>
              </a:rPr>
              <a:t>Majok Ring</a:t>
            </a:r>
          </a:p>
          <a:p>
            <a:pPr lvl="0" algn="ctr">
              <a:spcBef>
                <a:spcPts val="0"/>
              </a:spcBef>
              <a:buNone/>
            </a:pPr>
            <a:r>
              <a:rPr lang="en" sz="1800">
                <a:solidFill>
                  <a:srgbClr val="FFFFFF"/>
                </a:solidFill>
              </a:rPr>
              <a:t>Huimin Zhang</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sp>
        <p:nvSpPr>
          <p:cNvPr id="118" name="Shape 118"/>
          <p:cNvSpPr txBox="1">
            <a:spLocks noGrp="1"/>
          </p:cNvSpPr>
          <p:nvPr>
            <p:ph type="ctrTitle"/>
          </p:nvPr>
        </p:nvSpPr>
        <p:spPr>
          <a:xfrm>
            <a:off x="311700" y="134975"/>
            <a:ext cx="8520599" cy="518400"/>
          </a:xfrm>
          <a:prstGeom prst="rect">
            <a:avLst/>
          </a:prstGeom>
        </p:spPr>
        <p:txBody>
          <a:bodyPr lIns="91425" tIns="91425" rIns="91425" bIns="91425" anchor="b" anchorCtr="0">
            <a:noAutofit/>
          </a:bodyPr>
          <a:lstStyle/>
          <a:p>
            <a:pPr lvl="0">
              <a:spcBef>
                <a:spcPts val="0"/>
              </a:spcBef>
              <a:buNone/>
            </a:pPr>
            <a:r>
              <a:rPr lang="en" sz="2400"/>
              <a:t>Interdiscipline: MatTrack</a:t>
            </a:r>
          </a:p>
        </p:txBody>
      </p:sp>
      <p:sp>
        <p:nvSpPr>
          <p:cNvPr id="119" name="Shape 119"/>
          <p:cNvSpPr txBox="1">
            <a:spLocks noGrp="1"/>
          </p:cNvSpPr>
          <p:nvPr>
            <p:ph type="subTitle" idx="1"/>
          </p:nvPr>
        </p:nvSpPr>
        <p:spPr>
          <a:xfrm>
            <a:off x="422700" y="-441025"/>
            <a:ext cx="8755800" cy="671400"/>
          </a:xfrm>
          <a:prstGeom prst="rect">
            <a:avLst/>
          </a:prstGeom>
        </p:spPr>
        <p:txBody>
          <a:bodyPr lIns="91425" tIns="91425" rIns="91425" bIns="91425" anchor="t" anchorCtr="0">
            <a:noAutofit/>
          </a:bodyPr>
          <a:lstStyle/>
          <a:p>
            <a:pPr lvl="0" algn="l" rtl="0">
              <a:lnSpc>
                <a:spcPct val="90000"/>
              </a:lnSpc>
              <a:spcBef>
                <a:spcPts val="1000"/>
              </a:spcBef>
              <a:buNone/>
            </a:pPr>
            <a:endParaRPr sz="1800" b="1">
              <a:solidFill>
                <a:schemeClr val="lt1"/>
              </a:solidFill>
            </a:endParaRPr>
          </a:p>
          <a:p>
            <a:pPr lvl="0" algn="l" rtl="0">
              <a:lnSpc>
                <a:spcPct val="90000"/>
              </a:lnSpc>
              <a:spcBef>
                <a:spcPts val="1000"/>
              </a:spcBef>
              <a:buClr>
                <a:schemeClr val="dk1"/>
              </a:buClr>
              <a:buSzPct val="61111"/>
              <a:buFont typeface="Arial"/>
              <a:buNone/>
            </a:pPr>
            <a:r>
              <a:rPr lang="en" sz="1800" b="1">
                <a:solidFill>
                  <a:schemeClr val="lt1"/>
                </a:solidFill>
              </a:rPr>
              <a:t>A MATLAB-Based Quantitative Image Analysis Platform for Investigating Real-Time Photo-Converted Fluorescent Signals in Live Cells.</a:t>
            </a:r>
          </a:p>
          <a:p>
            <a:pPr lvl="0">
              <a:spcBef>
                <a:spcPts val="0"/>
              </a:spcBef>
              <a:buNone/>
            </a:pPr>
            <a:endParaRPr>
              <a:solidFill>
                <a:schemeClr val="lt1"/>
              </a:solidFill>
            </a:endParaRPr>
          </a:p>
        </p:txBody>
      </p:sp>
      <p:pic>
        <p:nvPicPr>
          <p:cNvPr id="120" name="Shape 120"/>
          <p:cNvPicPr preferRelativeResize="0"/>
          <p:nvPr/>
        </p:nvPicPr>
        <p:blipFill>
          <a:blip r:embed="rId3">
            <a:alphaModFix/>
          </a:blip>
          <a:stretch>
            <a:fillRect/>
          </a:stretch>
        </p:blipFill>
        <p:spPr>
          <a:xfrm>
            <a:off x="311700" y="1058400"/>
            <a:ext cx="8220050" cy="43964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4"/>
        <p:cNvGrpSpPr/>
        <p:nvPr/>
      </p:nvGrpSpPr>
      <p:grpSpPr>
        <a:xfrm>
          <a:off x="0" y="0"/>
          <a:ext cx="0" cy="0"/>
          <a:chOff x="0" y="0"/>
          <a:chExt cx="0" cy="0"/>
        </a:xfrm>
      </p:grpSpPr>
      <p:sp>
        <p:nvSpPr>
          <p:cNvPr id="125" name="Shape 125"/>
          <p:cNvSpPr txBox="1">
            <a:spLocks noGrp="1"/>
          </p:cNvSpPr>
          <p:nvPr>
            <p:ph type="subTitle" idx="1"/>
          </p:nvPr>
        </p:nvSpPr>
        <p:spPr>
          <a:xfrm>
            <a:off x="311700" y="45925"/>
            <a:ext cx="8520599" cy="4998000"/>
          </a:xfrm>
          <a:prstGeom prst="rect">
            <a:avLst/>
          </a:prstGeom>
        </p:spPr>
        <p:txBody>
          <a:bodyPr lIns="91425" tIns="91425" rIns="91425" bIns="91425" anchor="t" anchorCtr="0">
            <a:noAutofit/>
          </a:bodyPr>
          <a:lstStyle/>
          <a:p>
            <a:pPr lvl="0" algn="l" rtl="0">
              <a:lnSpc>
                <a:spcPct val="90000"/>
              </a:lnSpc>
              <a:spcBef>
                <a:spcPts val="1000"/>
              </a:spcBef>
              <a:buNone/>
            </a:pPr>
            <a:endParaRPr sz="1800">
              <a:solidFill>
                <a:schemeClr val="dk1"/>
              </a:solidFill>
            </a:endParaRPr>
          </a:p>
          <a:p>
            <a:pPr lvl="0" algn="l" rtl="0">
              <a:lnSpc>
                <a:spcPct val="90000"/>
              </a:lnSpc>
              <a:spcBef>
                <a:spcPts val="1000"/>
              </a:spcBef>
              <a:buClr>
                <a:schemeClr val="dk1"/>
              </a:buClr>
              <a:buSzPct val="45833"/>
              <a:buFont typeface="Arial"/>
              <a:buNone/>
            </a:pPr>
            <a:r>
              <a:rPr lang="en" sz="2400">
                <a:solidFill>
                  <a:schemeClr val="lt1"/>
                </a:solidFill>
              </a:rPr>
              <a:t>-Program </a:t>
            </a:r>
            <a:r>
              <a:rPr lang="en" sz="2400" b="1">
                <a:solidFill>
                  <a:srgbClr val="FFFF00"/>
                </a:solidFill>
              </a:rPr>
              <a:t>MATLAB-based computational platform</a:t>
            </a:r>
            <a:r>
              <a:rPr lang="en" sz="2400">
                <a:solidFill>
                  <a:schemeClr val="lt1"/>
                </a:solidFill>
              </a:rPr>
              <a:t> which allows image collection and analysis of live cell fluorescent microscopy. </a:t>
            </a:r>
          </a:p>
          <a:p>
            <a:pPr lvl="0" algn="l" rtl="0">
              <a:lnSpc>
                <a:spcPct val="90000"/>
              </a:lnSpc>
              <a:spcBef>
                <a:spcPts val="1000"/>
              </a:spcBef>
              <a:buClr>
                <a:schemeClr val="dk1"/>
              </a:buClr>
              <a:buSzPct val="45833"/>
              <a:buFont typeface="Arial"/>
              <a:buNone/>
            </a:pPr>
            <a:endParaRPr sz="2400">
              <a:solidFill>
                <a:schemeClr val="lt1"/>
              </a:solidFill>
            </a:endParaRPr>
          </a:p>
          <a:p>
            <a:pPr lvl="0" algn="l" rtl="0">
              <a:lnSpc>
                <a:spcPct val="90000"/>
              </a:lnSpc>
              <a:spcBef>
                <a:spcPts val="1000"/>
              </a:spcBef>
              <a:buClr>
                <a:schemeClr val="dk1"/>
              </a:buClr>
              <a:buSzPct val="45833"/>
              <a:buFont typeface="Arial"/>
              <a:buNone/>
            </a:pPr>
            <a:endParaRPr sz="2400">
              <a:solidFill>
                <a:schemeClr val="lt1"/>
              </a:solidFill>
            </a:endParaRPr>
          </a:p>
          <a:p>
            <a:pPr lvl="0" algn="l" rtl="0">
              <a:lnSpc>
                <a:spcPct val="90000"/>
              </a:lnSpc>
              <a:spcBef>
                <a:spcPts val="1000"/>
              </a:spcBef>
              <a:buClr>
                <a:schemeClr val="dk1"/>
              </a:buClr>
              <a:buSzPct val="45833"/>
              <a:buFont typeface="Arial"/>
              <a:buNone/>
            </a:pPr>
            <a:endParaRPr sz="2400">
              <a:solidFill>
                <a:schemeClr val="lt1"/>
              </a:solidFill>
            </a:endParaRPr>
          </a:p>
          <a:p>
            <a:pPr lvl="0" algn="l" rtl="0">
              <a:lnSpc>
                <a:spcPct val="90000"/>
              </a:lnSpc>
              <a:spcBef>
                <a:spcPts val="1000"/>
              </a:spcBef>
              <a:buClr>
                <a:schemeClr val="dk1"/>
              </a:buClr>
              <a:buSzPct val="45833"/>
              <a:buFont typeface="Arial"/>
              <a:buNone/>
            </a:pPr>
            <a:r>
              <a:rPr lang="en" sz="2400">
                <a:solidFill>
                  <a:schemeClr val="lt1"/>
                </a:solidFill>
              </a:rPr>
              <a:t>-Generates maps and visualizes protein trafficking patterns and regions of accumulation.</a:t>
            </a:r>
          </a:p>
          <a:p>
            <a:pPr lvl="0" algn="l" rtl="0">
              <a:lnSpc>
                <a:spcPct val="90000"/>
              </a:lnSpc>
              <a:spcBef>
                <a:spcPts val="1000"/>
              </a:spcBef>
              <a:buNone/>
            </a:pPr>
            <a:endParaRPr sz="1800">
              <a:solidFill>
                <a:schemeClr val="lt1"/>
              </a:solidFill>
            </a:endParaRPr>
          </a:p>
          <a:p>
            <a:pPr lvl="0" algn="l" rtl="0">
              <a:lnSpc>
                <a:spcPct val="90000"/>
              </a:lnSpc>
              <a:spcBef>
                <a:spcPts val="1000"/>
              </a:spcBef>
              <a:buNone/>
            </a:pPr>
            <a:endParaRPr sz="1800">
              <a:solidFill>
                <a:schemeClr val="lt1"/>
              </a:solidFill>
            </a:endParaRPr>
          </a:p>
          <a:p>
            <a:pPr lvl="0" algn="l" rtl="0">
              <a:lnSpc>
                <a:spcPct val="90000"/>
              </a:lnSpc>
              <a:spcBef>
                <a:spcPts val="1000"/>
              </a:spcBef>
              <a:buNone/>
            </a:pPr>
            <a:endParaRPr sz="1800">
              <a:solidFill>
                <a:schemeClr val="lt1"/>
              </a:solidFill>
            </a:endParaRPr>
          </a:p>
          <a:p>
            <a:pPr lvl="0" algn="l" rtl="0">
              <a:lnSpc>
                <a:spcPct val="90000"/>
              </a:lnSpc>
              <a:spcBef>
                <a:spcPts val="1000"/>
              </a:spcBef>
              <a:buNone/>
            </a:pPr>
            <a:endParaRPr sz="1800">
              <a:solidFill>
                <a:schemeClr val="lt1"/>
              </a:solidFill>
            </a:endParaRPr>
          </a:p>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Clr>
                <a:schemeClr val="dk1"/>
              </a:buClr>
              <a:buSzPct val="61111"/>
              <a:buFont typeface="Arial"/>
              <a:buNone/>
            </a:pPr>
            <a:r>
              <a:rPr lang="en" sz="1800">
                <a:solidFill>
                  <a:srgbClr val="FFFF00"/>
                </a:solidFill>
              </a:rPr>
              <a:t>•</a:t>
            </a:r>
            <a:r>
              <a:rPr lang="en" sz="1800" b="1">
                <a:solidFill>
                  <a:srgbClr val="FFFF00"/>
                </a:solidFill>
              </a:rPr>
              <a:t>Key point: </a:t>
            </a:r>
            <a:r>
              <a:rPr lang="en" sz="1800">
                <a:solidFill>
                  <a:schemeClr val="lt1"/>
                </a:solidFill>
              </a:rPr>
              <a:t>in order to advance research In other fields such as the natural sciences, heavy computation is needed.</a:t>
            </a: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ctrTitle"/>
          </p:nvPr>
        </p:nvSpPr>
        <p:spPr>
          <a:xfrm>
            <a:off x="311708" y="2192375"/>
            <a:ext cx="8520599" cy="2052599"/>
          </a:xfrm>
          <a:prstGeom prst="rect">
            <a:avLst/>
          </a:prstGeom>
        </p:spPr>
        <p:txBody>
          <a:bodyPr lIns="91425" tIns="91425" rIns="91425" bIns="91425" anchor="b" anchorCtr="0">
            <a:noAutofit/>
          </a:bodyPr>
          <a:lstStyle/>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Clr>
                <a:schemeClr val="dk1"/>
              </a:buClr>
              <a:buSzPct val="61111"/>
              <a:buFont typeface="Arial"/>
              <a:buNone/>
            </a:pPr>
            <a:endParaRPr sz="1800">
              <a:solidFill>
                <a:schemeClr val="lt1"/>
              </a:solidFill>
            </a:endParaRPr>
          </a:p>
          <a:p>
            <a:pPr lvl="0" algn="l" rtl="0">
              <a:lnSpc>
                <a:spcPct val="90000"/>
              </a:lnSpc>
              <a:spcBef>
                <a:spcPts val="1000"/>
              </a:spcBef>
              <a:buNone/>
            </a:pPr>
            <a:endParaRPr sz="1800">
              <a:solidFill>
                <a:srgbClr val="FFFF00"/>
              </a:solidFill>
            </a:endParaRPr>
          </a:p>
          <a:p>
            <a:pPr lvl="0" algn="l" rtl="0">
              <a:lnSpc>
                <a:spcPct val="90000"/>
              </a:lnSpc>
              <a:spcBef>
                <a:spcPts val="1000"/>
              </a:spcBef>
              <a:buNone/>
            </a:pPr>
            <a:endParaRPr sz="1800">
              <a:solidFill>
                <a:srgbClr val="FFFF00"/>
              </a:solidFill>
            </a:endParaRPr>
          </a:p>
          <a:p>
            <a:pPr lvl="0" algn="l" rtl="0">
              <a:lnSpc>
                <a:spcPct val="90000"/>
              </a:lnSpc>
              <a:spcBef>
                <a:spcPts val="1000"/>
              </a:spcBef>
              <a:buClr>
                <a:schemeClr val="dk1"/>
              </a:buClr>
              <a:buSzPct val="45833"/>
              <a:buFont typeface="Arial"/>
              <a:buNone/>
            </a:pPr>
            <a:r>
              <a:rPr lang="en" sz="2400" b="1">
                <a:solidFill>
                  <a:srgbClr val="FFFF00"/>
                </a:solidFill>
              </a:rPr>
              <a:t>Key point: </a:t>
            </a:r>
            <a:r>
              <a:rPr lang="en" sz="2400">
                <a:solidFill>
                  <a:schemeClr val="lt1"/>
                </a:solidFill>
              </a:rPr>
              <a:t>in order to advance research In other fields such as the natural sciences, heavy computation is needed.</a:t>
            </a:r>
          </a:p>
          <a:p>
            <a:pPr lvl="0" rtl="0">
              <a:spcBef>
                <a:spcPts val="0"/>
              </a:spcBef>
              <a:buClr>
                <a:schemeClr val="dk1"/>
              </a:buClr>
              <a:buSzPct val="39285"/>
              <a:buFont typeface="Arial"/>
              <a:buNone/>
            </a:pPr>
            <a:endParaRPr sz="2800">
              <a:solidFill>
                <a:schemeClr val="dk2"/>
              </a:solidFill>
            </a:endParaRPr>
          </a:p>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r>
              <a:rPr lang="en"/>
              <a:t>&lt;3 you</a:t>
            </a:r>
          </a:p>
        </p:txBody>
      </p:sp>
      <p:pic>
        <p:nvPicPr>
          <p:cNvPr id="136" name="Shape 136"/>
          <p:cNvPicPr preferRelativeResize="0"/>
          <p:nvPr/>
        </p:nvPicPr>
        <p:blipFill>
          <a:blip r:embed="rId3">
            <a:alphaModFix/>
          </a:blip>
          <a:stretch>
            <a:fillRect/>
          </a:stretch>
        </p:blipFill>
        <p:spPr>
          <a:xfrm>
            <a:off x="2432001" y="94624"/>
            <a:ext cx="4026399" cy="6768026"/>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4164875" y="663900"/>
            <a:ext cx="4979124" cy="2722874"/>
          </a:xfrm>
          <a:prstGeom prst="rect">
            <a:avLst/>
          </a:prstGeom>
          <a:noFill/>
          <a:ln>
            <a:noFill/>
          </a:ln>
        </p:spPr>
      </p:pic>
      <p:sp>
        <p:nvSpPr>
          <p:cNvPr id="142" name="Shape 142"/>
          <p:cNvSpPr txBox="1">
            <a:spLocks noGrp="1"/>
          </p:cNvSpPr>
          <p:nvPr>
            <p:ph type="title"/>
          </p:nvPr>
        </p:nvSpPr>
        <p:spPr>
          <a:xfrm>
            <a:off x="311700" y="22463"/>
            <a:ext cx="8520599" cy="572699"/>
          </a:xfrm>
          <a:prstGeom prst="rect">
            <a:avLst/>
          </a:prstGeom>
        </p:spPr>
        <p:txBody>
          <a:bodyPr lIns="91425" tIns="91425" rIns="91425" bIns="91425" anchor="t" anchorCtr="0">
            <a:noAutofit/>
          </a:bodyPr>
          <a:lstStyle/>
          <a:p>
            <a:pPr lvl="0">
              <a:spcBef>
                <a:spcPts val="0"/>
              </a:spcBef>
              <a:buNone/>
            </a:pPr>
            <a:r>
              <a:rPr lang="en" dirty="0">
                <a:solidFill>
                  <a:schemeClr val="lt1"/>
                </a:solidFill>
              </a:rPr>
              <a:t>Usability and Efficiency</a:t>
            </a:r>
          </a:p>
        </p:txBody>
      </p:sp>
      <p:sp>
        <p:nvSpPr>
          <p:cNvPr id="143" name="Shape 143"/>
          <p:cNvSpPr txBox="1">
            <a:spLocks noGrp="1"/>
          </p:cNvSpPr>
          <p:nvPr>
            <p:ph type="body" idx="1"/>
          </p:nvPr>
        </p:nvSpPr>
        <p:spPr>
          <a:xfrm>
            <a:off x="311700" y="451020"/>
            <a:ext cx="8520599" cy="3416400"/>
          </a:xfrm>
          <a:prstGeom prst="rect">
            <a:avLst/>
          </a:prstGeom>
        </p:spPr>
        <p:txBody>
          <a:bodyPr lIns="91425" tIns="91425" rIns="91425" bIns="91425" anchor="t" anchorCtr="0">
            <a:noAutofit/>
          </a:bodyPr>
          <a:lstStyle/>
          <a:p>
            <a:pPr marL="457200" lvl="0" indent="-228600" rtl="0">
              <a:lnSpc>
                <a:spcPct val="100000"/>
              </a:lnSpc>
              <a:spcBef>
                <a:spcPts val="0"/>
              </a:spcBef>
              <a:buClr>
                <a:schemeClr val="lt1"/>
              </a:buClr>
              <a:buChar char="❖"/>
            </a:pPr>
            <a:r>
              <a:rPr lang="en" sz="1400" dirty="0" smtClean="0">
                <a:solidFill>
                  <a:schemeClr val="lt1"/>
                </a:solidFill>
              </a:rPr>
              <a:t>Portable</a:t>
            </a:r>
          </a:p>
          <a:p>
            <a:pPr marL="457200" lvl="0" indent="-228600" rtl="0">
              <a:lnSpc>
                <a:spcPct val="100000"/>
              </a:lnSpc>
              <a:spcBef>
                <a:spcPts val="0"/>
              </a:spcBef>
              <a:buClr>
                <a:schemeClr val="lt1"/>
              </a:buClr>
              <a:buChar char="❖"/>
            </a:pPr>
            <a:r>
              <a:rPr lang="en" sz="1400" dirty="0" smtClean="0">
                <a:solidFill>
                  <a:schemeClr val="lt1"/>
                </a:solidFill>
              </a:rPr>
              <a:t>Daily </a:t>
            </a:r>
            <a:r>
              <a:rPr lang="en" sz="1400" dirty="0" smtClean="0">
                <a:solidFill>
                  <a:srgbClr val="FFFF00"/>
                </a:solidFill>
              </a:rPr>
              <a:t>essential</a:t>
            </a:r>
          </a:p>
          <a:p>
            <a:pPr marL="457200" lvl="0" indent="-228600" rtl="0">
              <a:lnSpc>
                <a:spcPct val="100000"/>
              </a:lnSpc>
              <a:spcBef>
                <a:spcPts val="0"/>
              </a:spcBef>
              <a:buClr>
                <a:schemeClr val="lt1"/>
              </a:buClr>
              <a:buChar char="❖"/>
            </a:pPr>
            <a:r>
              <a:rPr lang="en" sz="1400" dirty="0" smtClean="0">
                <a:solidFill>
                  <a:schemeClr val="lt1"/>
                </a:solidFill>
              </a:rPr>
              <a:t>World wide</a:t>
            </a:r>
          </a:p>
          <a:p>
            <a:pPr marL="457200" lvl="0" indent="-228600" rtl="0">
              <a:lnSpc>
                <a:spcPct val="100000"/>
              </a:lnSpc>
              <a:spcBef>
                <a:spcPts val="0"/>
              </a:spcBef>
              <a:buClr>
                <a:schemeClr val="lt1"/>
              </a:buClr>
              <a:buChar char="❖"/>
            </a:pPr>
            <a:r>
              <a:rPr lang="en" sz="1400" dirty="0" smtClean="0">
                <a:solidFill>
                  <a:schemeClr val="lt1"/>
                </a:solidFill>
              </a:rPr>
              <a:t>Easily </a:t>
            </a:r>
            <a:r>
              <a:rPr lang="en" sz="1400" dirty="0" smtClean="0">
                <a:solidFill>
                  <a:srgbClr val="FFFF00"/>
                </a:solidFill>
              </a:rPr>
              <a:t>accessible</a:t>
            </a:r>
          </a:p>
          <a:p>
            <a:pPr marL="457200" lvl="0" indent="-228600" rtl="0">
              <a:lnSpc>
                <a:spcPct val="100000"/>
              </a:lnSpc>
              <a:spcBef>
                <a:spcPts val="0"/>
              </a:spcBef>
              <a:buClr>
                <a:schemeClr val="lt1"/>
              </a:buClr>
              <a:buChar char="❖"/>
            </a:pPr>
            <a:r>
              <a:rPr lang="en" sz="1400" dirty="0" smtClean="0">
                <a:solidFill>
                  <a:srgbClr val="FFFF00"/>
                </a:solidFill>
              </a:rPr>
              <a:t>Precise</a:t>
            </a:r>
            <a:r>
              <a:rPr lang="en" sz="1400" dirty="0" smtClean="0">
                <a:solidFill>
                  <a:schemeClr val="lt1"/>
                </a:solidFill>
              </a:rPr>
              <a:t> measurements</a:t>
            </a:r>
          </a:p>
          <a:p>
            <a:pPr marL="457200" lvl="0" indent="-228600" rtl="0">
              <a:lnSpc>
                <a:spcPct val="100000"/>
              </a:lnSpc>
              <a:spcBef>
                <a:spcPts val="0"/>
              </a:spcBef>
              <a:buClr>
                <a:schemeClr val="lt1"/>
              </a:buClr>
              <a:buChar char="❖"/>
            </a:pPr>
            <a:r>
              <a:rPr lang="en" sz="1400" dirty="0" smtClean="0">
                <a:solidFill>
                  <a:srgbClr val="FFFF00"/>
                </a:solidFill>
              </a:rPr>
              <a:t>Fast</a:t>
            </a:r>
            <a:r>
              <a:rPr lang="en" sz="1400" dirty="0" smtClean="0">
                <a:solidFill>
                  <a:schemeClr val="lt1"/>
                </a:solidFill>
              </a:rPr>
              <a:t> </a:t>
            </a:r>
            <a:r>
              <a:rPr lang="en" sz="1400" dirty="0">
                <a:solidFill>
                  <a:schemeClr val="lt1"/>
                </a:solidFill>
              </a:rPr>
              <a:t>process speed</a:t>
            </a:r>
          </a:p>
          <a:p>
            <a:pPr marL="457200" lvl="0" indent="-228600">
              <a:lnSpc>
                <a:spcPct val="100000"/>
              </a:lnSpc>
              <a:spcBef>
                <a:spcPts val="0"/>
              </a:spcBef>
              <a:buClr>
                <a:schemeClr val="lt1"/>
              </a:buClr>
              <a:buChar char="❖"/>
            </a:pPr>
            <a:r>
              <a:rPr lang="en" sz="1400" dirty="0">
                <a:solidFill>
                  <a:srgbClr val="FFFF00"/>
                </a:solidFill>
              </a:rPr>
              <a:t>Big</a:t>
            </a:r>
            <a:r>
              <a:rPr lang="en" sz="1400" dirty="0">
                <a:solidFill>
                  <a:schemeClr val="lt1"/>
                </a:solidFill>
              </a:rPr>
              <a:t> Memory</a:t>
            </a:r>
          </a:p>
        </p:txBody>
      </p:sp>
      <p:pic>
        <p:nvPicPr>
          <p:cNvPr id="144" name="Shape 144"/>
          <p:cNvPicPr preferRelativeResize="0"/>
          <p:nvPr/>
        </p:nvPicPr>
        <p:blipFill>
          <a:blip r:embed="rId4">
            <a:alphaModFix/>
          </a:blip>
          <a:stretch>
            <a:fillRect/>
          </a:stretch>
        </p:blipFill>
        <p:spPr>
          <a:xfrm>
            <a:off x="2888068" y="3373350"/>
            <a:ext cx="2914506" cy="1781450"/>
          </a:xfrm>
          <a:prstGeom prst="rect">
            <a:avLst/>
          </a:prstGeom>
          <a:noFill/>
          <a:ln>
            <a:noFill/>
          </a:ln>
        </p:spPr>
      </p:pic>
      <p:pic>
        <p:nvPicPr>
          <p:cNvPr id="145" name="Shape 145"/>
          <p:cNvPicPr preferRelativeResize="0"/>
          <p:nvPr/>
        </p:nvPicPr>
        <p:blipFill>
          <a:blip r:embed="rId5">
            <a:alphaModFix/>
          </a:blip>
          <a:stretch>
            <a:fillRect/>
          </a:stretch>
        </p:blipFill>
        <p:spPr>
          <a:xfrm>
            <a:off x="2" y="3386775"/>
            <a:ext cx="3118547" cy="1754600"/>
          </a:xfrm>
          <a:prstGeom prst="rect">
            <a:avLst/>
          </a:prstGeom>
          <a:noFill/>
          <a:ln>
            <a:noFill/>
          </a:ln>
        </p:spPr>
      </p:pic>
      <p:pic>
        <p:nvPicPr>
          <p:cNvPr id="146" name="Shape 146"/>
          <p:cNvPicPr preferRelativeResize="0"/>
          <p:nvPr/>
        </p:nvPicPr>
        <p:blipFill>
          <a:blip r:embed="rId6">
            <a:alphaModFix/>
          </a:blip>
          <a:stretch>
            <a:fillRect/>
          </a:stretch>
        </p:blipFill>
        <p:spPr>
          <a:xfrm>
            <a:off x="5833625" y="3360800"/>
            <a:ext cx="3310374" cy="18065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0" y="3388250"/>
            <a:ext cx="3029824" cy="1755250"/>
          </a:xfrm>
          <a:prstGeom prst="rect">
            <a:avLst/>
          </a:prstGeom>
          <a:noFill/>
          <a:ln>
            <a:noFill/>
          </a:ln>
        </p:spPr>
      </p:pic>
      <p:pic>
        <p:nvPicPr>
          <p:cNvPr id="152" name="Shape 152"/>
          <p:cNvPicPr preferRelativeResize="0"/>
          <p:nvPr/>
        </p:nvPicPr>
        <p:blipFill>
          <a:blip r:embed="rId4">
            <a:alphaModFix/>
          </a:blip>
          <a:stretch>
            <a:fillRect/>
          </a:stretch>
        </p:blipFill>
        <p:spPr>
          <a:xfrm>
            <a:off x="3029817" y="0"/>
            <a:ext cx="2596999" cy="1991024"/>
          </a:xfrm>
          <a:prstGeom prst="rect">
            <a:avLst/>
          </a:prstGeom>
          <a:noFill/>
          <a:ln>
            <a:noFill/>
          </a:ln>
        </p:spPr>
      </p:pic>
      <p:sp>
        <p:nvSpPr>
          <p:cNvPr id="153" name="Shape 153"/>
          <p:cNvSpPr txBox="1">
            <a:spLocks noGrp="1"/>
          </p:cNvSpPr>
          <p:nvPr>
            <p:ph type="title"/>
          </p:nvPr>
        </p:nvSpPr>
        <p:spPr>
          <a:xfrm>
            <a:off x="6255300" y="535500"/>
            <a:ext cx="3574499" cy="572699"/>
          </a:xfrm>
          <a:prstGeom prst="rect">
            <a:avLst/>
          </a:prstGeom>
        </p:spPr>
        <p:txBody>
          <a:bodyPr lIns="91425" tIns="91425" rIns="91425" bIns="91425" anchor="t" anchorCtr="0">
            <a:noAutofit/>
          </a:bodyPr>
          <a:lstStyle/>
          <a:p>
            <a:pPr lvl="0">
              <a:spcBef>
                <a:spcPts val="0"/>
              </a:spcBef>
              <a:buNone/>
            </a:pPr>
            <a:r>
              <a:rPr lang="en">
                <a:solidFill>
                  <a:srgbClr val="FFFF00"/>
                </a:solidFill>
              </a:rPr>
              <a:t>Innovations</a:t>
            </a:r>
          </a:p>
        </p:txBody>
      </p:sp>
      <p:sp>
        <p:nvSpPr>
          <p:cNvPr id="154" name="Shape 154"/>
          <p:cNvSpPr txBox="1">
            <a:spLocks noGrp="1"/>
          </p:cNvSpPr>
          <p:nvPr>
            <p:ph type="body" idx="1"/>
          </p:nvPr>
        </p:nvSpPr>
        <p:spPr>
          <a:xfrm>
            <a:off x="5785500" y="1473150"/>
            <a:ext cx="3968100" cy="3416400"/>
          </a:xfrm>
          <a:prstGeom prst="rect">
            <a:avLst/>
          </a:prstGeom>
        </p:spPr>
        <p:txBody>
          <a:bodyPr lIns="91425" tIns="91425" rIns="91425" bIns="91425" anchor="t" anchorCtr="0">
            <a:noAutofit/>
          </a:bodyPr>
          <a:lstStyle/>
          <a:p>
            <a:pPr marL="457200" lvl="0" indent="-228600" rtl="0">
              <a:spcBef>
                <a:spcPts val="0"/>
              </a:spcBef>
              <a:buClr>
                <a:schemeClr val="lt1"/>
              </a:buClr>
              <a:buChar char="❖"/>
            </a:pPr>
            <a:r>
              <a:rPr lang="en">
                <a:solidFill>
                  <a:schemeClr val="lt1"/>
                </a:solidFill>
              </a:rPr>
              <a:t>Artificial intelligence</a:t>
            </a:r>
          </a:p>
          <a:p>
            <a:pPr marL="457200" lvl="0" indent="-228600" rtl="0">
              <a:spcBef>
                <a:spcPts val="0"/>
              </a:spcBef>
              <a:buClr>
                <a:schemeClr val="lt1"/>
              </a:buClr>
              <a:buChar char="❖"/>
            </a:pPr>
            <a:r>
              <a:rPr lang="en">
                <a:solidFill>
                  <a:schemeClr val="lt1"/>
                </a:solidFill>
              </a:rPr>
              <a:t>Wearable Technology</a:t>
            </a:r>
          </a:p>
          <a:p>
            <a:pPr marL="457200" lvl="0" indent="-228600" rtl="0">
              <a:spcBef>
                <a:spcPts val="0"/>
              </a:spcBef>
              <a:buClr>
                <a:schemeClr val="lt1"/>
              </a:buClr>
              <a:buChar char="❖"/>
            </a:pPr>
            <a:r>
              <a:rPr lang="en">
                <a:solidFill>
                  <a:schemeClr val="lt1"/>
                </a:solidFill>
              </a:rPr>
              <a:t>Virtual reality</a:t>
            </a:r>
          </a:p>
          <a:p>
            <a:pPr marL="457200" lvl="0" indent="-228600" rtl="0">
              <a:spcBef>
                <a:spcPts val="0"/>
              </a:spcBef>
              <a:buClr>
                <a:schemeClr val="lt1"/>
              </a:buClr>
              <a:buChar char="❖"/>
            </a:pPr>
            <a:r>
              <a:rPr lang="en">
                <a:solidFill>
                  <a:schemeClr val="lt1"/>
                </a:solidFill>
              </a:rPr>
              <a:t>Cloud Computing</a:t>
            </a:r>
          </a:p>
          <a:p>
            <a:pPr marL="457200" lvl="0" indent="-228600" rtl="0">
              <a:spcBef>
                <a:spcPts val="0"/>
              </a:spcBef>
              <a:buClr>
                <a:schemeClr val="lt1"/>
              </a:buClr>
              <a:buChar char="❖"/>
            </a:pPr>
            <a:r>
              <a:rPr lang="en">
                <a:solidFill>
                  <a:schemeClr val="lt1"/>
                </a:solidFill>
              </a:rPr>
              <a:t>Operating Systems</a:t>
            </a:r>
          </a:p>
          <a:p>
            <a:pPr marL="457200" lvl="0" indent="-228600" rtl="0">
              <a:spcBef>
                <a:spcPts val="0"/>
              </a:spcBef>
              <a:buClr>
                <a:schemeClr val="lt1"/>
              </a:buClr>
              <a:buChar char="❖"/>
            </a:pPr>
            <a:r>
              <a:rPr lang="en">
                <a:solidFill>
                  <a:schemeClr val="lt1"/>
                </a:solidFill>
              </a:rPr>
              <a:t>Robotics</a:t>
            </a:r>
          </a:p>
          <a:p>
            <a:pPr marL="457200" lvl="0" indent="-228600" rtl="0">
              <a:spcBef>
                <a:spcPts val="0"/>
              </a:spcBef>
              <a:buClr>
                <a:schemeClr val="lt1"/>
              </a:buClr>
              <a:buChar char="❖"/>
            </a:pPr>
            <a:r>
              <a:rPr lang="en">
                <a:solidFill>
                  <a:schemeClr val="lt1"/>
                </a:solidFill>
              </a:rPr>
              <a:t>Drones</a:t>
            </a:r>
          </a:p>
          <a:p>
            <a:pPr marL="457200" lvl="0" indent="-228600" rtl="0">
              <a:spcBef>
                <a:spcPts val="0"/>
              </a:spcBef>
              <a:buClr>
                <a:schemeClr val="lt1"/>
              </a:buClr>
              <a:buChar char="❖"/>
            </a:pPr>
            <a:r>
              <a:rPr lang="en">
                <a:solidFill>
                  <a:schemeClr val="lt1"/>
                </a:solidFill>
              </a:rPr>
              <a:t>3-D printing</a:t>
            </a:r>
          </a:p>
          <a:p>
            <a:pPr marL="457200" lvl="0" indent="-228600" rtl="0">
              <a:spcBef>
                <a:spcPts val="0"/>
              </a:spcBef>
              <a:buClr>
                <a:schemeClr val="lt1"/>
              </a:buClr>
              <a:buChar char="❖"/>
            </a:pPr>
            <a:r>
              <a:rPr lang="en">
                <a:solidFill>
                  <a:schemeClr val="lt1"/>
                </a:solidFill>
              </a:rPr>
              <a:t>Self-driving car</a:t>
            </a:r>
          </a:p>
          <a:p>
            <a:pPr marL="457200" lvl="0" indent="-228600" rtl="0">
              <a:spcBef>
                <a:spcPts val="0"/>
              </a:spcBef>
              <a:buClr>
                <a:schemeClr val="lt1"/>
              </a:buClr>
              <a:buChar char="❖"/>
            </a:pPr>
            <a:r>
              <a:rPr lang="en">
                <a:solidFill>
                  <a:schemeClr val="lt1"/>
                </a:solidFill>
              </a:rPr>
              <a:t>Sensors</a:t>
            </a:r>
          </a:p>
          <a:p>
            <a:pPr lvl="0" rtl="0">
              <a:spcBef>
                <a:spcPts val="0"/>
              </a:spcBef>
              <a:buNone/>
            </a:pPr>
            <a:endParaRPr>
              <a:solidFill>
                <a:schemeClr val="lt1"/>
              </a:solidFill>
            </a:endParaRPr>
          </a:p>
        </p:txBody>
      </p:sp>
      <p:pic>
        <p:nvPicPr>
          <p:cNvPr id="155" name="Shape 155"/>
          <p:cNvPicPr preferRelativeResize="0"/>
          <p:nvPr/>
        </p:nvPicPr>
        <p:blipFill>
          <a:blip r:embed="rId5">
            <a:alphaModFix/>
          </a:blip>
          <a:stretch>
            <a:fillRect/>
          </a:stretch>
        </p:blipFill>
        <p:spPr>
          <a:xfrm>
            <a:off x="0" y="1702850"/>
            <a:ext cx="3029825" cy="1894974"/>
          </a:xfrm>
          <a:prstGeom prst="rect">
            <a:avLst/>
          </a:prstGeom>
          <a:noFill/>
          <a:ln>
            <a:noFill/>
          </a:ln>
        </p:spPr>
      </p:pic>
      <p:pic>
        <p:nvPicPr>
          <p:cNvPr id="156" name="Shape 156"/>
          <p:cNvPicPr preferRelativeResize="0"/>
          <p:nvPr/>
        </p:nvPicPr>
        <p:blipFill>
          <a:blip r:embed="rId6">
            <a:alphaModFix/>
          </a:blip>
          <a:stretch>
            <a:fillRect/>
          </a:stretch>
        </p:blipFill>
        <p:spPr>
          <a:xfrm>
            <a:off x="0" y="0"/>
            <a:ext cx="3029825" cy="1702849"/>
          </a:xfrm>
          <a:prstGeom prst="rect">
            <a:avLst/>
          </a:prstGeom>
          <a:noFill/>
          <a:ln>
            <a:noFill/>
          </a:ln>
        </p:spPr>
      </p:pic>
      <p:pic>
        <p:nvPicPr>
          <p:cNvPr id="157" name="Shape 157"/>
          <p:cNvPicPr preferRelativeResize="0"/>
          <p:nvPr/>
        </p:nvPicPr>
        <p:blipFill>
          <a:blip r:embed="rId7">
            <a:alphaModFix/>
          </a:blip>
          <a:stretch>
            <a:fillRect/>
          </a:stretch>
        </p:blipFill>
        <p:spPr>
          <a:xfrm>
            <a:off x="3029825" y="1702850"/>
            <a:ext cx="1969025" cy="345812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15469"/>
          <a:stretch/>
        </p:blipFill>
        <p:spPr>
          <a:xfrm>
            <a:off x="0" y="0"/>
            <a:ext cx="9143994" cy="5143499"/>
          </a:xfrm>
          <a:prstGeom prst="rect">
            <a:avLst/>
          </a:prstGeom>
          <a:noFill/>
          <a:ln>
            <a:noFill/>
          </a:ln>
        </p:spPr>
      </p:pic>
      <p:sp>
        <p:nvSpPr>
          <p:cNvPr id="163" name="Shape 163"/>
          <p:cNvSpPr/>
          <p:nvPr/>
        </p:nvSpPr>
        <p:spPr>
          <a:xfrm>
            <a:off x="-9450" y="1957350"/>
            <a:ext cx="9162900" cy="1228799"/>
          </a:xfrm>
          <a:prstGeom prst="rect">
            <a:avLst/>
          </a:prstGeom>
          <a:solidFill>
            <a:srgbClr val="000000">
              <a:alpha val="53460"/>
            </a:srgbClr>
          </a:solidFill>
          <a:ln>
            <a:noFill/>
          </a:ln>
        </p:spPr>
        <p:txBody>
          <a:bodyPr lIns="91425" tIns="91425" rIns="91425" bIns="91425" anchor="ctr" anchorCtr="0">
            <a:noAutofit/>
          </a:bodyPr>
          <a:lstStyle/>
          <a:p>
            <a:pPr lvl="0">
              <a:spcBef>
                <a:spcPts val="0"/>
              </a:spcBef>
              <a:buNone/>
            </a:pPr>
            <a:endParaRPr/>
          </a:p>
        </p:txBody>
      </p:sp>
      <p:sp>
        <p:nvSpPr>
          <p:cNvPr id="164" name="Shape 164"/>
          <p:cNvSpPr txBox="1">
            <a:spLocks noGrp="1"/>
          </p:cNvSpPr>
          <p:nvPr>
            <p:ph type="ctrTitle"/>
          </p:nvPr>
        </p:nvSpPr>
        <p:spPr>
          <a:xfrm>
            <a:off x="264075" y="2116200"/>
            <a:ext cx="8520599" cy="911100"/>
          </a:xfrm>
          <a:prstGeom prst="rect">
            <a:avLst/>
          </a:prstGeom>
        </p:spPr>
        <p:txBody>
          <a:bodyPr lIns="91425" tIns="91425" rIns="91425" bIns="91425" anchor="b" anchorCtr="0">
            <a:noAutofit/>
          </a:bodyPr>
          <a:lstStyle/>
          <a:p>
            <a:pPr lvl="0">
              <a:spcBef>
                <a:spcPts val="0"/>
              </a:spcBef>
              <a:buNone/>
            </a:pPr>
            <a:r>
              <a:rPr lang="en" sz="4800">
                <a:solidFill>
                  <a:srgbClr val="FFFFFF"/>
                </a:solidFill>
                <a:latin typeface="Maven Pro"/>
                <a:ea typeface="Maven Pro"/>
                <a:cs typeface="Maven Pro"/>
                <a:sym typeface="Maven Pro"/>
              </a:rPr>
              <a:t>Information Dispersal</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solidFill>
                  <a:srgbClr val="FFE599"/>
                </a:solidFill>
              </a:rPr>
              <a:t>Information Dispersal</a:t>
            </a:r>
          </a:p>
        </p:txBody>
      </p:sp>
      <p:sp>
        <p:nvSpPr>
          <p:cNvPr id="170" name="Shape 170"/>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en">
                <a:solidFill>
                  <a:srgbClr val="FFFF00"/>
                </a:solidFill>
              </a:rPr>
              <a:t>Technical in nature</a:t>
            </a:r>
            <a:r>
              <a:rPr lang="en">
                <a:solidFill>
                  <a:schemeClr val="lt1"/>
                </a:solidFill>
              </a:rPr>
              <a:t>, and therefore hard to follow along in unless well versed in the protocols revolving the research.</a:t>
            </a:r>
          </a:p>
        </p:txBody>
      </p:sp>
      <p:pic>
        <p:nvPicPr>
          <p:cNvPr id="4" name="Technical Jargon Overloa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199" y="2860675"/>
            <a:ext cx="609600" cy="609600"/>
          </a:xfrm>
          <a:prstGeom prst="rect">
            <a:avLst/>
          </a:prstGeom>
        </p:spPr>
      </p:pic>
    </p:spTree>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2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3">
            <a:alphaModFix/>
          </a:blip>
          <a:srcRect t="7656" b="7648"/>
          <a:stretch/>
        </p:blipFill>
        <p:spPr>
          <a:xfrm>
            <a:off x="0" y="0"/>
            <a:ext cx="9143999" cy="5143501"/>
          </a:xfrm>
          <a:prstGeom prst="rect">
            <a:avLst/>
          </a:prstGeom>
          <a:noFill/>
          <a:ln>
            <a:noFill/>
          </a:ln>
        </p:spPr>
      </p:pic>
      <p:sp>
        <p:nvSpPr>
          <p:cNvPr id="176" name="Shape 176"/>
          <p:cNvSpPr/>
          <p:nvPr/>
        </p:nvSpPr>
        <p:spPr>
          <a:xfrm>
            <a:off x="-9450" y="1610450"/>
            <a:ext cx="9162900" cy="1228799"/>
          </a:xfrm>
          <a:prstGeom prst="rect">
            <a:avLst/>
          </a:prstGeom>
          <a:solidFill>
            <a:srgbClr val="000000">
              <a:alpha val="53460"/>
            </a:srgbClr>
          </a:solidFill>
          <a:ln>
            <a:noFill/>
          </a:ln>
        </p:spPr>
        <p:txBody>
          <a:bodyPr lIns="91425" tIns="91425" rIns="91425" bIns="91425" anchor="ctr" anchorCtr="0">
            <a:noAutofit/>
          </a:bodyPr>
          <a:lstStyle/>
          <a:p>
            <a:pPr lvl="0">
              <a:spcBef>
                <a:spcPts val="0"/>
              </a:spcBef>
              <a:buNone/>
            </a:pPr>
            <a:endParaRPr/>
          </a:p>
        </p:txBody>
      </p:sp>
      <p:sp>
        <p:nvSpPr>
          <p:cNvPr id="177" name="Shape 177"/>
          <p:cNvSpPr txBox="1">
            <a:spLocks noGrp="1"/>
          </p:cNvSpPr>
          <p:nvPr>
            <p:ph type="ctrTitle"/>
          </p:nvPr>
        </p:nvSpPr>
        <p:spPr>
          <a:xfrm>
            <a:off x="311700" y="1610450"/>
            <a:ext cx="8520599" cy="1228799"/>
          </a:xfrm>
          <a:prstGeom prst="rect">
            <a:avLst/>
          </a:prstGeom>
        </p:spPr>
        <p:txBody>
          <a:bodyPr lIns="91425" tIns="91425" rIns="91425" bIns="91425" anchor="ctr" anchorCtr="0">
            <a:noAutofit/>
          </a:bodyPr>
          <a:lstStyle/>
          <a:p>
            <a:pPr lvl="0">
              <a:spcBef>
                <a:spcPts val="0"/>
              </a:spcBef>
              <a:buNone/>
            </a:pPr>
            <a:r>
              <a:rPr lang="en" sz="4500" dirty="0">
                <a:solidFill>
                  <a:srgbClr val="FFFFFF"/>
                </a:solidFill>
                <a:latin typeface="Lustria"/>
                <a:ea typeface="Lustria"/>
                <a:cs typeface="Lustria"/>
                <a:sym typeface="Lustria"/>
              </a:rPr>
              <a:t>Conference Publications</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endParaRPr/>
          </a:p>
        </p:txBody>
      </p:sp>
      <p:sp>
        <p:nvSpPr>
          <p:cNvPr id="189" name="Shape 189"/>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endParaRPr/>
          </a:p>
        </p:txBody>
      </p:sp>
      <p:pic>
        <p:nvPicPr>
          <p:cNvPr id="190" name="Shape 190"/>
          <p:cNvPicPr preferRelativeResize="0"/>
          <p:nvPr/>
        </p:nvPicPr>
        <p:blipFill rotWithShape="1">
          <a:blip r:embed="rId3">
            <a:alphaModFix/>
          </a:blip>
          <a:srcRect t="9280" b="7260"/>
          <a:stretch/>
        </p:blipFill>
        <p:spPr>
          <a:xfrm>
            <a:off x="0" y="0"/>
            <a:ext cx="9143999" cy="5143497"/>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Shape 68"/>
          <p:cNvPicPr preferRelativeResize="0"/>
          <p:nvPr/>
        </p:nvPicPr>
        <p:blipFill>
          <a:blip r:embed="rId3">
            <a:alphaModFix/>
          </a:blip>
          <a:stretch>
            <a:fillRect/>
          </a:stretch>
        </p:blipFill>
        <p:spPr>
          <a:xfrm>
            <a:off x="0" y="0"/>
            <a:ext cx="9144000" cy="5143500"/>
          </a:xfrm>
          <a:prstGeom prst="rect">
            <a:avLst/>
          </a:prstGeom>
          <a:noFill/>
          <a:ln>
            <a:noFill/>
          </a:ln>
        </p:spPr>
      </p:pic>
      <p:sp>
        <p:nvSpPr>
          <p:cNvPr id="69" name="Shape 69"/>
          <p:cNvSpPr/>
          <p:nvPr/>
        </p:nvSpPr>
        <p:spPr>
          <a:xfrm>
            <a:off x="-9450" y="1957350"/>
            <a:ext cx="9162900" cy="1228799"/>
          </a:xfrm>
          <a:prstGeom prst="rect">
            <a:avLst/>
          </a:prstGeom>
          <a:solidFill>
            <a:srgbClr val="000000">
              <a:alpha val="53460"/>
            </a:srgbClr>
          </a:solid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a:solidFill>
                  <a:schemeClr val="lt1"/>
                </a:solidFill>
                <a:latin typeface="Maven Pro"/>
                <a:ea typeface="Maven Pro"/>
                <a:cs typeface="Maven Pro"/>
                <a:sym typeface="Maven Pro"/>
              </a:rPr>
              <a:t>History</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76"/>
          <p:cNvSpPr>
            <a:spLocks noGrp="1"/>
          </p:cNvSpPr>
          <p:nvPr>
            <p:ph type="title"/>
          </p:nvPr>
        </p:nvSpPr>
        <p:spPr>
          <a:xfrm>
            <a:off x="311700" y="259705"/>
            <a:ext cx="8520599" cy="841800"/>
          </a:xfrm>
          <a:prstGeom prst="rect">
            <a:avLst/>
          </a:prstGeom>
          <a:solidFill>
            <a:srgbClr val="000000">
              <a:alpha val="53460"/>
            </a:srgbClr>
          </a:solidFill>
          <a:ln>
            <a:noFill/>
          </a:ln>
        </p:spPr>
        <p:txBody>
          <a:bodyPr lIns="91425" tIns="91425" rIns="91425" bIns="91425" anchor="ctr" anchorCtr="0">
            <a:noAutofit/>
          </a:bodyPr>
          <a:lstStyle/>
          <a:p>
            <a:r>
              <a:rPr lang="en" dirty="0" smtClean="0">
                <a:solidFill>
                  <a:srgbClr val="FFFFFF"/>
                </a:solidFill>
                <a:latin typeface="Lustria"/>
                <a:ea typeface="Lustria"/>
                <a:cs typeface="Lustria"/>
                <a:sym typeface="Lustria"/>
              </a:rPr>
              <a:t>Citation Methods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157" y="1281549"/>
            <a:ext cx="7727761" cy="3647280"/>
          </a:xfrm>
          <a:prstGeom prst="rect">
            <a:avLst/>
          </a:prstGeom>
        </p:spPr>
      </p:pic>
    </p:spTree>
    <p:extLst>
      <p:ext uri="{BB962C8B-B14F-4D97-AF65-F5344CB8AC3E}">
        <p14:creationId xmlns:p14="http://schemas.microsoft.com/office/powerpoint/2010/main" val="2710245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266675" y="253675"/>
            <a:ext cx="8520599" cy="572699"/>
          </a:xfrm>
          <a:prstGeom prst="rect">
            <a:avLst/>
          </a:prstGeom>
        </p:spPr>
        <p:txBody>
          <a:bodyPr lIns="91425" tIns="91425" rIns="91425" bIns="91425" anchor="t" anchorCtr="0">
            <a:noAutofit/>
          </a:bodyPr>
          <a:lstStyle/>
          <a:p>
            <a:pPr marL="2286000" lvl="0" indent="457200" rtl="0">
              <a:spcBef>
                <a:spcPts val="0"/>
              </a:spcBef>
              <a:buNone/>
            </a:pPr>
            <a:r>
              <a:rPr lang="en" dirty="0">
                <a:solidFill>
                  <a:schemeClr val="bg1"/>
                </a:solidFill>
              </a:rPr>
              <a:t>Citation Methods</a:t>
            </a:r>
          </a:p>
          <a:p>
            <a:pPr lvl="0" algn="l">
              <a:spcBef>
                <a:spcPts val="0"/>
              </a:spcBef>
              <a:buNone/>
            </a:pPr>
            <a:endParaRPr dirty="0"/>
          </a:p>
        </p:txBody>
      </p:sp>
      <p:sp>
        <p:nvSpPr>
          <p:cNvPr id="183" name="Shape 183"/>
          <p:cNvSpPr txBox="1">
            <a:spLocks noGrp="1"/>
          </p:cNvSpPr>
          <p:nvPr>
            <p:ph type="body" idx="1"/>
          </p:nvPr>
        </p:nvSpPr>
        <p:spPr>
          <a:xfrm>
            <a:off x="210400" y="1039900"/>
            <a:ext cx="8520599" cy="3416400"/>
          </a:xfrm>
          <a:prstGeom prst="rect">
            <a:avLst/>
          </a:prstGeom>
        </p:spPr>
        <p:txBody>
          <a:bodyPr lIns="91425" tIns="91425" rIns="91425" bIns="91425" anchor="t" anchorCtr="0">
            <a:noAutofit/>
          </a:bodyPr>
          <a:lstStyle/>
          <a:p>
            <a:pPr marL="495300" lvl="0" indent="-457200" rtl="0">
              <a:spcBef>
                <a:spcPts val="0"/>
              </a:spcBef>
              <a:buClr>
                <a:srgbClr val="000000"/>
              </a:buClr>
              <a:buSzPct val="100000"/>
              <a:buFont typeface="Arial" panose="020B0604020202020204" pitchFamily="34" charset="0"/>
              <a:buChar char="•"/>
            </a:pPr>
            <a:r>
              <a:rPr lang="en" sz="3000" dirty="0">
                <a:solidFill>
                  <a:srgbClr val="FFFF00"/>
                </a:solidFill>
              </a:rPr>
              <a:t>Citation-Sequence</a:t>
            </a:r>
          </a:p>
          <a:p>
            <a:pPr marL="495300" lvl="0" indent="-457200" rtl="0">
              <a:spcBef>
                <a:spcPts val="0"/>
              </a:spcBef>
              <a:buClr>
                <a:srgbClr val="000000"/>
              </a:buClr>
              <a:buSzPct val="100000"/>
              <a:buFont typeface="Arial" panose="020B0604020202020204" pitchFamily="34" charset="0"/>
              <a:buChar char="•"/>
            </a:pPr>
            <a:r>
              <a:rPr lang="en" sz="3000" dirty="0">
                <a:solidFill>
                  <a:srgbClr val="FFFF00"/>
                </a:solidFill>
              </a:rPr>
              <a:t>Name-year</a:t>
            </a:r>
          </a:p>
          <a:p>
            <a:pPr marL="495300" lvl="0" indent="-457200" rtl="0">
              <a:spcBef>
                <a:spcPts val="0"/>
              </a:spcBef>
              <a:buClr>
                <a:srgbClr val="000000"/>
              </a:buClr>
              <a:buSzPct val="100000"/>
              <a:buFont typeface="Arial" panose="020B0604020202020204" pitchFamily="34" charset="0"/>
              <a:buChar char="•"/>
            </a:pPr>
            <a:r>
              <a:rPr lang="en" sz="3000" dirty="0">
                <a:solidFill>
                  <a:srgbClr val="FFFF00"/>
                </a:solidFill>
              </a:rPr>
              <a:t>Citation-Name</a:t>
            </a:r>
          </a:p>
          <a:p>
            <a:pPr marL="495300" lvl="0" indent="-457200" rtl="0">
              <a:spcBef>
                <a:spcPts val="0"/>
              </a:spcBef>
              <a:buClr>
                <a:srgbClr val="000000"/>
              </a:buClr>
              <a:buSzPct val="100000"/>
              <a:buFont typeface="Arial" panose="020B0604020202020204" pitchFamily="34" charset="0"/>
              <a:buChar char="•"/>
            </a:pPr>
            <a:r>
              <a:rPr lang="en" sz="3000" dirty="0">
                <a:solidFill>
                  <a:schemeClr val="bg1"/>
                </a:solidFill>
              </a:rPr>
              <a:t>Association of Computing Machinery (ACM)</a:t>
            </a:r>
          </a:p>
          <a:p>
            <a:pPr marL="495300" lvl="0" indent="-457200">
              <a:spcBef>
                <a:spcPts val="0"/>
              </a:spcBef>
              <a:buClr>
                <a:srgbClr val="000000"/>
              </a:buClr>
              <a:buSzPct val="100000"/>
              <a:buFont typeface="Arial" panose="020B0604020202020204" pitchFamily="34" charset="0"/>
              <a:buChar char="•"/>
            </a:pPr>
            <a:r>
              <a:rPr lang="en" sz="3000" dirty="0">
                <a:solidFill>
                  <a:schemeClr val="bg1"/>
                </a:solidFill>
              </a:rPr>
              <a:t>No prefered method.</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311700" y="446075"/>
            <a:ext cx="8520599" cy="380700"/>
          </a:xfrm>
          <a:prstGeom prst="rect">
            <a:avLst/>
          </a:prstGeom>
        </p:spPr>
        <p:txBody>
          <a:bodyPr lIns="91425" tIns="91425" rIns="91425" bIns="91425" anchor="b" anchorCtr="0">
            <a:noAutofit/>
          </a:bodyPr>
          <a:lstStyle/>
          <a:p>
            <a:pPr lvl="0" algn="l">
              <a:spcBef>
                <a:spcPts val="0"/>
              </a:spcBef>
              <a:buNone/>
            </a:pPr>
            <a:r>
              <a:rPr lang="en" sz="2800"/>
              <a:t>History</a:t>
            </a:r>
          </a:p>
        </p:txBody>
      </p:sp>
      <p:sp>
        <p:nvSpPr>
          <p:cNvPr id="75" name="Shape 75"/>
          <p:cNvSpPr txBox="1">
            <a:spLocks noGrp="1"/>
          </p:cNvSpPr>
          <p:nvPr>
            <p:ph type="subTitle" idx="1"/>
          </p:nvPr>
        </p:nvSpPr>
        <p:spPr>
          <a:xfrm>
            <a:off x="426525" y="243200"/>
            <a:ext cx="8520599" cy="4522799"/>
          </a:xfrm>
          <a:prstGeom prst="rect">
            <a:avLst/>
          </a:prstGeom>
        </p:spPr>
        <p:txBody>
          <a:bodyPr lIns="91425" tIns="91425" rIns="91425" bIns="91425" anchor="t" anchorCtr="0">
            <a:noAutofit/>
          </a:bodyPr>
          <a:lstStyle/>
          <a:p>
            <a:pPr lvl="0" algn="l" rtl="0">
              <a:lnSpc>
                <a:spcPct val="100000"/>
              </a:lnSpc>
              <a:spcBef>
                <a:spcPts val="1000"/>
              </a:spcBef>
              <a:buClr>
                <a:schemeClr val="dk1"/>
              </a:buClr>
              <a:buSzPct val="61111"/>
              <a:buFont typeface="Arial"/>
              <a:buNone/>
            </a:pPr>
            <a:r>
              <a:rPr lang="en" sz="1800" dirty="0">
                <a:solidFill>
                  <a:schemeClr val="dk1"/>
                </a:solidFill>
              </a:rPr>
              <a:t>•</a:t>
            </a:r>
          </a:p>
          <a:p>
            <a:pPr marL="342900" lvl="0" indent="-342900" algn="l" rtl="0">
              <a:lnSpc>
                <a:spcPct val="100000"/>
              </a:lnSpc>
              <a:spcBef>
                <a:spcPts val="1000"/>
              </a:spcBef>
              <a:buFont typeface="Arial" panose="020B0604020202020204" pitchFamily="34" charset="0"/>
              <a:buChar char="•"/>
            </a:pPr>
            <a:r>
              <a:rPr lang="en" sz="2000" dirty="0">
                <a:solidFill>
                  <a:schemeClr val="lt1"/>
                </a:solidFill>
              </a:rPr>
              <a:t>New </a:t>
            </a:r>
            <a:r>
              <a:rPr lang="en" sz="2000" dirty="0" smtClean="0">
                <a:solidFill>
                  <a:schemeClr val="lt1"/>
                </a:solidFill>
              </a:rPr>
              <a:t>Major</a:t>
            </a:r>
          </a:p>
          <a:p>
            <a:pPr marL="342900" indent="-342900" algn="l">
              <a:spcBef>
                <a:spcPts val="1000"/>
              </a:spcBef>
              <a:buFont typeface="Arial" panose="020B0604020202020204" pitchFamily="34" charset="0"/>
              <a:buChar char="•"/>
            </a:pPr>
            <a:r>
              <a:rPr lang="en" sz="2000" dirty="0">
                <a:solidFill>
                  <a:schemeClr val="lt1"/>
                </a:solidFill>
              </a:rPr>
              <a:t>Computers gain traction in </a:t>
            </a:r>
            <a:r>
              <a:rPr lang="en" sz="2000" dirty="0" smtClean="0">
                <a:solidFill>
                  <a:schemeClr val="lt1"/>
                </a:solidFill>
              </a:rPr>
              <a:t>1940s</a:t>
            </a:r>
          </a:p>
          <a:p>
            <a:pPr marL="342900" lvl="0" indent="-342900" algn="l">
              <a:spcBef>
                <a:spcPts val="1000"/>
              </a:spcBef>
              <a:buFont typeface="Arial" panose="020B0604020202020204" pitchFamily="34" charset="0"/>
              <a:buChar char="•"/>
            </a:pPr>
            <a:r>
              <a:rPr lang="en" sz="2000" dirty="0">
                <a:solidFill>
                  <a:schemeClr val="lt1"/>
                </a:solidFill>
              </a:rPr>
              <a:t>Konrad Zuse develops first functional program controlled computer</a:t>
            </a:r>
          </a:p>
          <a:p>
            <a:pPr lvl="0" algn="l" rtl="0">
              <a:lnSpc>
                <a:spcPct val="100000"/>
              </a:lnSpc>
              <a:spcBef>
                <a:spcPts val="1000"/>
              </a:spcBef>
              <a:buClr>
                <a:schemeClr val="dk1"/>
              </a:buClr>
              <a:buSzPct val="55000"/>
              <a:buFont typeface="Arial"/>
              <a:buNone/>
            </a:pPr>
            <a:endParaRPr lang="en" sz="2000" dirty="0" smtClean="0">
              <a:solidFill>
                <a:schemeClr val="lt1"/>
              </a:solidFill>
            </a:endParaRPr>
          </a:p>
          <a:p>
            <a:pPr lvl="0" algn="l" rtl="0">
              <a:lnSpc>
                <a:spcPct val="100000"/>
              </a:lnSpc>
              <a:spcBef>
                <a:spcPts val="1000"/>
              </a:spcBef>
              <a:buClr>
                <a:schemeClr val="dk1"/>
              </a:buClr>
              <a:buSzPct val="55000"/>
              <a:buFont typeface="Arial"/>
              <a:buNone/>
            </a:pPr>
            <a:endParaRPr sz="2000" dirty="0">
              <a:solidFill>
                <a:schemeClr val="lt1"/>
              </a:solidFill>
            </a:endParaRPr>
          </a:p>
          <a:p>
            <a:pPr lvl="0" algn="l" rtl="0">
              <a:lnSpc>
                <a:spcPct val="100000"/>
              </a:lnSpc>
              <a:spcBef>
                <a:spcPts val="1000"/>
              </a:spcBef>
              <a:buClr>
                <a:schemeClr val="dk1"/>
              </a:buClr>
              <a:buSzPct val="55000"/>
              <a:buFont typeface="Arial"/>
              <a:buNone/>
            </a:pPr>
            <a:endParaRPr sz="2000" dirty="0">
              <a:solidFill>
                <a:schemeClr val="lt1"/>
              </a:solidFill>
            </a:endParaRPr>
          </a:p>
          <a:p>
            <a:pPr lvl="0" algn="l" rtl="0">
              <a:lnSpc>
                <a:spcPct val="100000"/>
              </a:lnSpc>
              <a:spcBef>
                <a:spcPts val="1000"/>
              </a:spcBef>
              <a:buClr>
                <a:schemeClr val="dk1"/>
              </a:buClr>
              <a:buSzPct val="55000"/>
              <a:buFont typeface="Arial"/>
              <a:buNone/>
            </a:pPr>
            <a:r>
              <a:rPr lang="en" sz="2000" dirty="0">
                <a:solidFill>
                  <a:schemeClr val="lt1"/>
                </a:solidFill>
              </a:rPr>
              <a:t>•</a:t>
            </a:r>
            <a:r>
              <a:rPr lang="en" sz="2000" b="1" dirty="0">
                <a:solidFill>
                  <a:srgbClr val="FFFF00"/>
                </a:solidFill>
              </a:rPr>
              <a:t>Keynote:</a:t>
            </a:r>
            <a:r>
              <a:rPr lang="en" sz="2000" b="1" dirty="0">
                <a:solidFill>
                  <a:schemeClr val="lt1"/>
                </a:solidFill>
              </a:rPr>
              <a:t> </a:t>
            </a:r>
            <a:r>
              <a:rPr lang="en" sz="2000" dirty="0">
                <a:solidFill>
                  <a:schemeClr val="lt1"/>
                </a:solidFill>
              </a:rPr>
              <a:t>Increased dependence on research subsidies as per the cost of materials.</a:t>
            </a:r>
          </a:p>
          <a:p>
            <a:pPr lvl="0" algn="l" rtl="0">
              <a:lnSpc>
                <a:spcPct val="100000"/>
              </a:lnSpc>
              <a:spcBef>
                <a:spcPts val="1000"/>
              </a:spcBef>
              <a:buClr>
                <a:schemeClr val="dk1"/>
              </a:buClr>
              <a:buSzPct val="55000"/>
              <a:buFont typeface="Arial"/>
              <a:buNone/>
            </a:pPr>
            <a:r>
              <a:rPr lang="en" sz="2000" dirty="0">
                <a:solidFill>
                  <a:schemeClr val="lt1"/>
                </a:solidFill>
              </a:rPr>
              <a:t>•</a:t>
            </a:r>
            <a:r>
              <a:rPr lang="en" sz="2000" b="1" dirty="0">
                <a:solidFill>
                  <a:srgbClr val="FFFF00"/>
                </a:solidFill>
              </a:rPr>
              <a:t>Key Values:</a:t>
            </a:r>
            <a:r>
              <a:rPr lang="en" sz="2000" b="1" dirty="0">
                <a:solidFill>
                  <a:schemeClr val="lt1"/>
                </a:solidFill>
              </a:rPr>
              <a:t> </a:t>
            </a:r>
            <a:r>
              <a:rPr lang="en" sz="2000" dirty="0">
                <a:solidFill>
                  <a:schemeClr val="lt1"/>
                </a:solidFill>
              </a:rPr>
              <a:t>Curiosity/theory: Research more oriented in theoretics</a:t>
            </a:r>
          </a:p>
          <a:p>
            <a:pPr lv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endParaRPr/>
          </a:p>
        </p:txBody>
      </p:sp>
      <p:sp>
        <p:nvSpPr>
          <p:cNvPr id="81" name="Shape 81"/>
          <p:cNvSpPr txBox="1">
            <a:spLocks noGrp="1"/>
          </p:cNvSpPr>
          <p:nvPr>
            <p:ph type="subTitle" idx="1"/>
          </p:nvPr>
        </p:nvSpPr>
        <p:spPr>
          <a:xfrm>
            <a:off x="311700" y="1639325"/>
            <a:ext cx="8520599" cy="2216099"/>
          </a:xfrm>
          <a:prstGeom prst="rect">
            <a:avLst/>
          </a:prstGeom>
        </p:spPr>
        <p:txBody>
          <a:bodyPr lIns="91425" tIns="91425" rIns="91425" bIns="91425" anchor="t" anchorCtr="0">
            <a:noAutofit/>
          </a:bodyPr>
          <a:lstStyle/>
          <a:p>
            <a:pPr lvl="0" rtl="0">
              <a:spcBef>
                <a:spcPts val="0"/>
              </a:spcBef>
              <a:buNone/>
            </a:pPr>
            <a:r>
              <a:rPr lang="en">
                <a:solidFill>
                  <a:schemeClr val="lt1"/>
                </a:solidFill>
              </a:rPr>
              <a:t>“The </a:t>
            </a:r>
            <a:r>
              <a:rPr lang="en">
                <a:solidFill>
                  <a:srgbClr val="FFFF00"/>
                </a:solidFill>
              </a:rPr>
              <a:t>Descriptivist revolution</a:t>
            </a:r>
            <a:r>
              <a:rPr lang="en">
                <a:solidFill>
                  <a:schemeClr val="lt1"/>
                </a:solidFill>
              </a:rPr>
              <a:t> takes a little time to unpack, but it's worth it.”  </a:t>
            </a:r>
          </a:p>
          <a:p>
            <a:pPr lvl="0" rtl="0">
              <a:spcBef>
                <a:spcPts val="0"/>
              </a:spcBef>
              <a:buNone/>
            </a:pPr>
            <a:endParaRPr sz="1800">
              <a:solidFill>
                <a:schemeClr val="lt1"/>
              </a:solidFill>
            </a:endParaRPr>
          </a:p>
          <a:p>
            <a:pPr lvl="0" rtl="0">
              <a:spcBef>
                <a:spcPts val="0"/>
              </a:spcBef>
              <a:buNone/>
            </a:pPr>
            <a:r>
              <a:rPr lang="en" sz="1800">
                <a:solidFill>
                  <a:schemeClr val="lt1"/>
                </a:solidFill>
              </a:rPr>
              <a:t>-David Foster Wallace</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Shape 86"/>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F00"/>
                </a:solidFill>
              </a:rPr>
              <a:t>MapReduce: </a:t>
            </a:r>
            <a:r>
              <a:rPr lang="en">
                <a:solidFill>
                  <a:srgbClr val="FFE599"/>
                </a:solidFill>
              </a:rPr>
              <a:t>Simplified </a:t>
            </a:r>
          </a:p>
          <a:p>
            <a:pPr lvl="0" rtl="0">
              <a:spcBef>
                <a:spcPts val="0"/>
              </a:spcBef>
              <a:buNone/>
            </a:pPr>
            <a:r>
              <a:rPr lang="en">
                <a:solidFill>
                  <a:srgbClr val="FFE599"/>
                </a:solidFill>
              </a:rPr>
              <a:t>Data Processing on </a:t>
            </a:r>
          </a:p>
          <a:p>
            <a:pPr lvl="0">
              <a:spcBef>
                <a:spcPts val="0"/>
              </a:spcBef>
              <a:buNone/>
            </a:pPr>
            <a:r>
              <a:rPr lang="en">
                <a:solidFill>
                  <a:srgbClr val="FFE599"/>
                </a:solidFill>
              </a:rPr>
              <a:t>Large Clusters</a:t>
            </a:r>
          </a:p>
        </p:txBody>
      </p:sp>
      <p:sp>
        <p:nvSpPr>
          <p:cNvPr id="87" name="Shape 87"/>
          <p:cNvSpPr txBox="1">
            <a:spLocks noGrp="1"/>
          </p:cNvSpPr>
          <p:nvPr>
            <p:ph type="subTitle" idx="1"/>
          </p:nvPr>
        </p:nvSpPr>
        <p:spPr>
          <a:xfrm>
            <a:off x="311700" y="3291325"/>
            <a:ext cx="8520599" cy="792600"/>
          </a:xfrm>
          <a:prstGeom prst="rect">
            <a:avLst/>
          </a:prstGeom>
        </p:spPr>
        <p:txBody>
          <a:bodyPr lIns="91425" tIns="91425" rIns="91425" bIns="91425" anchor="t" anchorCtr="0">
            <a:noAutofit/>
          </a:bodyPr>
          <a:lstStyle/>
          <a:p>
            <a:pPr lvl="0" rtl="0">
              <a:spcBef>
                <a:spcPts val="0"/>
              </a:spcBef>
              <a:buClr>
                <a:schemeClr val="dk1"/>
              </a:buClr>
              <a:buSzPct val="36666"/>
              <a:buFont typeface="Arial"/>
              <a:buNone/>
            </a:pPr>
            <a:r>
              <a:rPr lang="en" sz="3000">
                <a:solidFill>
                  <a:schemeClr val="lt1"/>
                </a:solidFill>
              </a:rPr>
              <a:t>Authored by Jeffrey Dean, Sanjay Ghemawat</a:t>
            </a:r>
          </a:p>
          <a:p>
            <a:pPr lvl="0" rtl="0">
              <a:spcBef>
                <a:spcPts val="0"/>
              </a:spcBef>
              <a:buNone/>
            </a:pPr>
            <a:r>
              <a:rPr lang="en" sz="3000">
                <a:solidFill>
                  <a:schemeClr val="lt1"/>
                </a:solidFill>
              </a:rPr>
              <a:t>Published by Google</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150850"/>
            <a:ext cx="8520599" cy="841800"/>
          </a:xfrm>
          <a:prstGeom prst="rect">
            <a:avLst/>
          </a:prstGeom>
        </p:spPr>
        <p:txBody>
          <a:bodyPr lIns="91425" tIns="91425" rIns="91425" bIns="91425" anchor="ctr" anchorCtr="0">
            <a:noAutofit/>
          </a:bodyPr>
          <a:lstStyle/>
          <a:p>
            <a:pPr lvl="0">
              <a:spcBef>
                <a:spcPts val="0"/>
              </a:spcBef>
              <a:buNone/>
            </a:pPr>
            <a:r>
              <a:rPr lang="en">
                <a:solidFill>
                  <a:schemeClr val="lt1"/>
                </a:solidFill>
              </a:rPr>
              <a:t>Cited over </a:t>
            </a:r>
            <a:r>
              <a:rPr lang="en">
                <a:solidFill>
                  <a:srgbClr val="FFFF00"/>
                </a:solidFill>
              </a:rPr>
              <a:t>16,000</a:t>
            </a:r>
            <a:r>
              <a:rPr lang="en">
                <a:solidFill>
                  <a:schemeClr val="lt1"/>
                </a:solidFill>
              </a:rPr>
              <a:t> times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2636707" y="0"/>
            <a:ext cx="3870584" cy="5143499"/>
          </a:xfrm>
          <a:prstGeom prst="rect">
            <a:avLst/>
          </a:prstGeom>
          <a:noFill/>
          <a:ln>
            <a:noFill/>
          </a:ln>
        </p:spPr>
      </p:pic>
      <p:pic>
        <p:nvPicPr>
          <p:cNvPr id="98" name="Shape 98"/>
          <p:cNvPicPr preferRelativeResize="0"/>
          <p:nvPr/>
        </p:nvPicPr>
        <p:blipFill>
          <a:blip r:embed="rId4">
            <a:alphaModFix/>
          </a:blip>
          <a:stretch>
            <a:fillRect/>
          </a:stretch>
        </p:blipFill>
        <p:spPr>
          <a:xfrm>
            <a:off x="-1" y="-1"/>
            <a:ext cx="2636699" cy="1926338"/>
          </a:xfrm>
          <a:prstGeom prst="rect">
            <a:avLst/>
          </a:prstGeom>
          <a:noFill/>
          <a:ln>
            <a:noFill/>
          </a:ln>
        </p:spPr>
      </p:pic>
      <p:pic>
        <p:nvPicPr>
          <p:cNvPr id="99" name="Shape 99"/>
          <p:cNvPicPr preferRelativeResize="0"/>
          <p:nvPr/>
        </p:nvPicPr>
        <p:blipFill>
          <a:blip r:embed="rId5">
            <a:alphaModFix/>
          </a:blip>
          <a:stretch>
            <a:fillRect/>
          </a:stretch>
        </p:blipFill>
        <p:spPr>
          <a:xfrm>
            <a:off x="6944056" y="0"/>
            <a:ext cx="1899588" cy="5143501"/>
          </a:xfrm>
          <a:prstGeom prst="rect">
            <a:avLst/>
          </a:prstGeom>
          <a:noFill/>
          <a:ln>
            <a:noFill/>
          </a:ln>
        </p:spPr>
      </p:pic>
      <p:pic>
        <p:nvPicPr>
          <p:cNvPr id="100" name="Shape 100"/>
          <p:cNvPicPr preferRelativeResize="0"/>
          <p:nvPr/>
        </p:nvPicPr>
        <p:blipFill>
          <a:blip r:embed="rId6">
            <a:alphaModFix/>
          </a:blip>
          <a:stretch>
            <a:fillRect/>
          </a:stretch>
        </p:blipFill>
        <p:spPr>
          <a:xfrm>
            <a:off x="-1" y="1944702"/>
            <a:ext cx="2636700" cy="1652342"/>
          </a:xfrm>
          <a:prstGeom prst="rect">
            <a:avLst/>
          </a:prstGeom>
          <a:noFill/>
          <a:ln>
            <a:noFill/>
          </a:ln>
        </p:spPr>
      </p:pic>
      <p:pic>
        <p:nvPicPr>
          <p:cNvPr id="101" name="Shape 101"/>
          <p:cNvPicPr preferRelativeResize="0"/>
          <p:nvPr/>
        </p:nvPicPr>
        <p:blipFill rotWithShape="1">
          <a:blip r:embed="rId7">
            <a:alphaModFix/>
          </a:blip>
          <a:srcRect b="46649"/>
          <a:stretch/>
        </p:blipFill>
        <p:spPr>
          <a:xfrm>
            <a:off x="0" y="4060025"/>
            <a:ext cx="1157274" cy="1083475"/>
          </a:xfrm>
          <a:prstGeom prst="rect">
            <a:avLst/>
          </a:prstGeom>
          <a:noFill/>
          <a:ln>
            <a:noFill/>
          </a:ln>
        </p:spPr>
      </p:pic>
      <p:pic>
        <p:nvPicPr>
          <p:cNvPr id="102" name="Shape 102"/>
          <p:cNvPicPr preferRelativeResize="0"/>
          <p:nvPr/>
        </p:nvPicPr>
        <p:blipFill rotWithShape="1">
          <a:blip r:embed="rId7">
            <a:alphaModFix/>
          </a:blip>
          <a:srcRect l="6288" t="54212"/>
          <a:stretch/>
        </p:blipFill>
        <p:spPr>
          <a:xfrm>
            <a:off x="1039825" y="3774275"/>
            <a:ext cx="1596875" cy="1369224"/>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ctrTitle"/>
          </p:nvPr>
        </p:nvSpPr>
        <p:spPr>
          <a:xfrm>
            <a:off x="311708" y="1201775"/>
            <a:ext cx="8520599" cy="2052599"/>
          </a:xfrm>
          <a:prstGeom prst="rect">
            <a:avLst/>
          </a:prstGeom>
        </p:spPr>
        <p:txBody>
          <a:bodyPr lIns="91425" tIns="91425" rIns="91425" bIns="91425" anchor="b" anchorCtr="0">
            <a:noAutofit/>
          </a:bodyPr>
          <a:lstStyle/>
          <a:p>
            <a:pPr lvl="0" rtl="0">
              <a:spcBef>
                <a:spcPts val="0"/>
              </a:spcBef>
              <a:buNone/>
            </a:pPr>
            <a:r>
              <a:rPr lang="en">
                <a:solidFill>
                  <a:srgbClr val="FFFF00"/>
                </a:solidFill>
              </a:rPr>
              <a:t>State considered harmful</a:t>
            </a:r>
          </a:p>
          <a:p>
            <a:pPr lvl="0" rtl="0">
              <a:spcBef>
                <a:spcPts val="0"/>
              </a:spcBef>
              <a:buNone/>
            </a:pPr>
            <a:r>
              <a:rPr lang="en" sz="3000">
                <a:solidFill>
                  <a:srgbClr val="FFE599"/>
                </a:solidFill>
              </a:rPr>
              <a:t>A proposal for a stateless laptop</a:t>
            </a:r>
          </a:p>
          <a:p>
            <a:pPr lvl="0" rtl="0">
              <a:spcBef>
                <a:spcPts val="0"/>
              </a:spcBef>
              <a:buNone/>
            </a:pPr>
            <a:endParaRPr sz="3000">
              <a:solidFill>
                <a:schemeClr val="lt1"/>
              </a:solidFill>
            </a:endParaRPr>
          </a:p>
          <a:p>
            <a:pPr lvl="0">
              <a:spcBef>
                <a:spcPts val="0"/>
              </a:spcBef>
              <a:buNone/>
            </a:pPr>
            <a:r>
              <a:rPr lang="en" sz="3600">
                <a:solidFill>
                  <a:schemeClr val="lt1"/>
                </a:solidFill>
              </a:rPr>
              <a:t>by Joanna Rutkowska</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5095997" y="0"/>
            <a:ext cx="3333455" cy="5143500"/>
          </a:xfrm>
          <a:prstGeom prst="rect">
            <a:avLst/>
          </a:prstGeom>
          <a:noFill/>
          <a:ln>
            <a:noFill/>
          </a:ln>
        </p:spPr>
      </p:pic>
      <p:pic>
        <p:nvPicPr>
          <p:cNvPr id="113" name="Shape 113"/>
          <p:cNvPicPr preferRelativeResize="0"/>
          <p:nvPr/>
        </p:nvPicPr>
        <p:blipFill>
          <a:blip r:embed="rId4">
            <a:alphaModFix/>
          </a:blip>
          <a:stretch>
            <a:fillRect/>
          </a:stretch>
        </p:blipFill>
        <p:spPr>
          <a:xfrm>
            <a:off x="754518" y="0"/>
            <a:ext cx="3364663" cy="514350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586</Words>
  <Application>Microsoft Office PowerPoint</Application>
  <PresentationFormat>On-screen Show (16:9)</PresentationFormat>
  <Paragraphs>102</Paragraphs>
  <Slides>21</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Maven Pro</vt:lpstr>
      <vt:lpstr>Lustria</vt:lpstr>
      <vt:lpstr>simple-light-2</vt:lpstr>
      <vt:lpstr>PowerPoint Presentation</vt:lpstr>
      <vt:lpstr>PowerPoint Presentation</vt:lpstr>
      <vt:lpstr>History</vt:lpstr>
      <vt:lpstr>PowerPoint Presentation</vt:lpstr>
      <vt:lpstr>MapReduce: Simplified  Data Processing on  Large Clusters</vt:lpstr>
      <vt:lpstr>Cited over 16,000 times</vt:lpstr>
      <vt:lpstr>PowerPoint Presentation</vt:lpstr>
      <vt:lpstr>State considered harmful A proposal for a stateless laptop  by Joanna Rutkowska</vt:lpstr>
      <vt:lpstr>PowerPoint Presentation</vt:lpstr>
      <vt:lpstr>Interdiscipline: MatTrack</vt:lpstr>
      <vt:lpstr>PowerPoint Presentation</vt:lpstr>
      <vt:lpstr>       Key point: in order to advance research In other fields such as the natural sciences, heavy computation is needed.  </vt:lpstr>
      <vt:lpstr>PowerPoint Presentation</vt:lpstr>
      <vt:lpstr>Usability and Efficiency</vt:lpstr>
      <vt:lpstr>Innovations</vt:lpstr>
      <vt:lpstr>Information Dispersal</vt:lpstr>
      <vt:lpstr>Information Dispersal</vt:lpstr>
      <vt:lpstr>Conference Publications</vt:lpstr>
      <vt:lpstr>PowerPoint Presentation</vt:lpstr>
      <vt:lpstr>Citation Methods</vt:lpstr>
      <vt:lpstr>Citation Methods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to present</dc:title>
  <dc:creator>Majok Ring</dc:creator>
  <cp:lastModifiedBy>Majok Ring</cp:lastModifiedBy>
  <cp:revision>7</cp:revision>
  <dcterms:modified xsi:type="dcterms:W3CDTF">2016-02-16T18:48:19Z</dcterms:modified>
</cp:coreProperties>
</file>